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64" r:id="rId4"/>
    <p:sldId id="259" r:id="rId5"/>
    <p:sldId id="263" r:id="rId6"/>
    <p:sldId id="276" r:id="rId7"/>
    <p:sldId id="265" r:id="rId8"/>
    <p:sldId id="266" r:id="rId9"/>
    <p:sldId id="260" r:id="rId10"/>
    <p:sldId id="268" r:id="rId11"/>
    <p:sldId id="267" r:id="rId12"/>
    <p:sldId id="270" r:id="rId13"/>
    <p:sldId id="271" r:id="rId14"/>
    <p:sldId id="272" r:id="rId15"/>
    <p:sldId id="286" r:id="rId16"/>
    <p:sldId id="273" r:id="rId17"/>
    <p:sldId id="278" r:id="rId18"/>
    <p:sldId id="274" r:id="rId19"/>
    <p:sldId id="258" r:id="rId20"/>
    <p:sldId id="262" r:id="rId21"/>
    <p:sldId id="275" r:id="rId22"/>
    <p:sldId id="261" r:id="rId23"/>
    <p:sldId id="281" r:id="rId24"/>
    <p:sldId id="279" r:id="rId25"/>
    <p:sldId id="280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6"/>
    <a:srgbClr val="0C4025"/>
    <a:srgbClr val="184331"/>
    <a:srgbClr val="205A41"/>
    <a:srgbClr val="598D73"/>
    <a:srgbClr val="387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5" autoAdjust="0"/>
  </p:normalViewPr>
  <p:slideViewPr>
    <p:cSldViewPr snapToGrid="0" showGuides="1">
      <p:cViewPr varScale="1">
        <p:scale>
          <a:sx n="75" d="100"/>
          <a:sy n="75" d="100"/>
        </p:scale>
        <p:origin x="90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9CDD-1765-4DBC-B8EE-DE77BBDDC9D2}" type="datetimeFigureOut">
              <a:rPr lang="bg-BG" smtClean="0"/>
              <a:t>31.3.2023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8623C-6D0E-4660-8ED1-D1C2B5CDE1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23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8623C-6D0E-4660-8ED1-D1C2B5CDE15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533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Природата е много добра в това да използва различните ресурси на земята много пъти. Например през пролетта растенията започват да поникват от пръстта и дърветата се сдобиват с нови листа, а после през зимата, тези листа падат на земята, където се разграждат на по-малки частици се превръщат в храна за новите растения и листа, които ще поникнат в следващата пролет.</a:t>
            </a:r>
          </a:p>
          <a:p>
            <a:r>
              <a:rPr lang="bg-BG" dirty="0"/>
              <a:t>Компостирането е процес, който силно наподобява естествения начин, по който природата разгражда своите отпадъци.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8623C-6D0E-4660-8ED1-D1C2B5CDE15F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876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Природата е много добра в това да използва различните ресурси на земята много пъти. Например през пролетта растенията започват да поникват от пръстта и дърветата се сдобиват с нови листа, а после през зимата, тези листа падат на земята, където се разграждат на по-малки частици се превръщат в храна за новите растения и листа, които ще поникнат в следващата пролет.</a:t>
            </a:r>
          </a:p>
          <a:p>
            <a:r>
              <a:rPr lang="bg-BG" dirty="0"/>
              <a:t>Компостирането е процес, който силно наподобява естествения начин, по който природата разгражда своите отпадъци.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8623C-6D0E-4660-8ED1-D1C2B5CDE15F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002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F5E5-2156-2AB0-A29F-835E004E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CC32D-C75A-0BDB-08A4-326A5A759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A1055-7318-0DD6-F8A6-2FEE601E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15E0-EFC5-47A8-99E7-445FD71B3D58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2B57-13C9-21F5-E048-E727E8F3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A438-EF92-D50C-E83B-A9DD96B2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454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6984-5191-20C7-C3F9-B232013D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EE27B-886C-3749-8CD3-0A0B48044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D20AC-A742-D027-91B0-63AE96E4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8645C-1DCA-B943-E48C-AA8DFCF5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98C0-7642-4AC9-ADF3-FEAC21892F64}" type="datetime1">
              <a:rPr lang="bg-BG" smtClean="0"/>
              <a:t>31.3.2023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0B7CC-5AAC-F504-4B17-AA225F0F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1987-76CC-1A21-7FF8-C442FCB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53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6233-B7D7-6CCE-3C4C-6343A037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15D1-30C3-E309-4F0F-6D8A3634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39F1-060D-A2B0-7D9A-B4E5401F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E085-AB75-49DB-AE14-DE93136F3BBE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01EA-1B8C-B3B2-E02C-AD33201F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A0AF7-301F-1A87-0D17-515AE248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258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1C096-AF20-E9E0-5A2B-ECF45F765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3E41B-04BC-A6EF-BB22-DAAE84A7A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3494-3074-0DAF-8441-3CFFDE97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147F-5E59-4382-91DA-D20BD7906A85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59DC-4217-9EAE-7763-7B95BBB5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BDCE-DC47-7D93-BD94-720D8E92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783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F47E-1C2D-3C94-2F87-AE322985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BDD4-F73F-DC98-3CA5-9CEAB682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1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B4AC-9D2A-C2A2-19C0-9746ADBF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72E-9C69-4409-9872-47FF49B8006A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F53D2-0E9D-E58C-EF75-8D51B3A4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280150"/>
            <a:ext cx="8686800" cy="365125"/>
          </a:xfrm>
        </p:spPr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3F72-A88E-8D7F-30F9-CDEC5684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65C889-8A41-B840-7115-649BA99CD227}"/>
              </a:ext>
            </a:extLst>
          </p:cNvPr>
          <p:cNvCxnSpPr>
            <a:cxnSpLocks/>
          </p:cNvCxnSpPr>
          <p:nvPr userDrawn="1"/>
        </p:nvCxnSpPr>
        <p:spPr>
          <a:xfrm>
            <a:off x="-76200" y="5943600"/>
            <a:ext cx="12268200" cy="0"/>
          </a:xfrm>
          <a:prstGeom prst="line">
            <a:avLst/>
          </a:prstGeom>
          <a:ln w="19050">
            <a:solidFill>
              <a:srgbClr val="ED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86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128F7-1ECB-A6F6-20E4-BB1A99B99765}"/>
              </a:ext>
            </a:extLst>
          </p:cNvPr>
          <p:cNvSpPr/>
          <p:nvPr userDrawn="1"/>
        </p:nvSpPr>
        <p:spPr>
          <a:xfrm>
            <a:off x="0" y="5943600"/>
            <a:ext cx="12192000" cy="914396"/>
          </a:xfrm>
          <a:prstGeom prst="rect">
            <a:avLst/>
          </a:prstGeom>
          <a:solidFill>
            <a:srgbClr val="0C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9F47E-1C2D-3C94-2F87-AE322985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43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BDD4-F73F-DC98-3CA5-9CEAB682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1775"/>
          </a:xfrm>
        </p:spPr>
        <p:txBody>
          <a:bodyPr/>
          <a:lstStyle>
            <a:lvl1pPr>
              <a:defRPr>
                <a:solidFill>
                  <a:srgbClr val="184331"/>
                </a:solidFill>
              </a:defRPr>
            </a:lvl1pPr>
            <a:lvl2pPr>
              <a:defRPr>
                <a:solidFill>
                  <a:srgbClr val="184331"/>
                </a:solidFill>
              </a:defRPr>
            </a:lvl2pPr>
            <a:lvl3pPr>
              <a:defRPr>
                <a:solidFill>
                  <a:srgbClr val="184331"/>
                </a:solidFill>
              </a:defRPr>
            </a:lvl3pPr>
            <a:lvl4pPr>
              <a:defRPr>
                <a:solidFill>
                  <a:srgbClr val="184331"/>
                </a:solidFill>
              </a:defRPr>
            </a:lvl4pPr>
            <a:lvl5pPr>
              <a:defRPr>
                <a:solidFill>
                  <a:srgbClr val="1843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B4AC-9D2A-C2A2-19C0-9746ADBF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72E-9C69-4409-9872-47FF49B8006A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F53D2-0E9D-E58C-EF75-8D51B3A4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280150"/>
            <a:ext cx="8686800" cy="365125"/>
          </a:xfrm>
        </p:spPr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3F72-A88E-8D7F-30F9-CDEC5684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65C889-8A41-B840-7115-649BA99CD227}"/>
              </a:ext>
            </a:extLst>
          </p:cNvPr>
          <p:cNvCxnSpPr>
            <a:cxnSpLocks/>
          </p:cNvCxnSpPr>
          <p:nvPr userDrawn="1"/>
        </p:nvCxnSpPr>
        <p:spPr>
          <a:xfrm>
            <a:off x="0" y="5943600"/>
            <a:ext cx="12192000" cy="0"/>
          </a:xfrm>
          <a:prstGeom prst="line">
            <a:avLst/>
          </a:prstGeom>
          <a:ln w="19050">
            <a:solidFill>
              <a:srgbClr val="ED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1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8A16-31BB-7C6B-A180-F5F16ADC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5233-2598-7914-A868-52307F97D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2DDEF-3EB0-0EBF-D2D4-335B64E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098-D7E5-4F76-91D4-74A5BF949817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AF3B-B950-9636-1A1E-9BB33B43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8F361-DB13-731F-FCD5-A9346EEE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967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D4EC-B476-3B57-82E1-C7B48733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5D1D-966B-CECC-95EA-A6E582A73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63A1D-51BF-D2E1-5286-4382735B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83BBC-830C-7D52-12E0-0B91E350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1338-8A09-45AF-84B1-E2EEC07AC954}" type="datetime1">
              <a:rPr lang="bg-BG" smtClean="0"/>
              <a:t>31.3.2023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ECD8-A984-6B28-C667-89D31F03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63437-3FAD-7302-A234-F1E91B6A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978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1054-7AFC-ED35-C6B0-FB5553AA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32E22-776F-29DE-C67E-7D430406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84F89-29DE-6426-FA1B-165E77B9F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15335-A232-CAD4-F4C5-958D97B68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55CE6-8D60-0278-74B7-A25EBDB58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070C3-6DBE-9BE3-8FFD-B7E45AAE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0439-AA74-4AFD-A577-4AE4B6BDDD77}" type="datetime1">
              <a:rPr lang="bg-BG" smtClean="0"/>
              <a:t>31.3.2023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68BC3-A2A9-6ABC-D8F8-BA01D558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E9DD6-C084-999C-D5C2-CE204F0C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82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9B6B-4DDD-6D3B-C03B-A0AA6CB8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B9AA1-B683-C29F-0E96-B3EDEBE1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A7F2-149E-4265-BD2D-4697AC885363}" type="datetime1">
              <a:rPr lang="bg-BG" smtClean="0"/>
              <a:t>31.3.2023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20D79-095A-0BFB-B0FD-1CD3C47F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31D54-F1E6-A521-86B1-EDCD0F66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678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4D15D-CD8D-8A5B-250D-1276A76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BE75-BA77-4333-8A71-8E11382D7196}" type="datetime1">
              <a:rPr lang="bg-BG" smtClean="0"/>
              <a:t>31.3.2023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829E5-EC51-731D-DB44-3575D8CD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5D388-BC92-18AD-7045-74948A84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554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42CD-306B-620B-0154-256CC7D7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25E3-027C-6D92-993B-CBF3A665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C0C28-3E29-B92C-77D7-CCF7F80D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5F29-C19C-F3ED-9D13-624E2A53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2D0-21A9-43F4-9FF4-C3DDA4020192}" type="datetime1">
              <a:rPr lang="bg-BG" smtClean="0"/>
              <a:t>31.3.2023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92C23-0B5C-A85C-6044-D9D91BE8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B5602-37A2-6B04-F564-CF880721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750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60C6B-BBA8-19E1-ED07-B4F5A4DA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04AD9-3EFF-124C-A2DB-72177AF18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4497-62DD-257E-BB7D-E7DF3AB53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9156-06A2-41B8-ADEF-7278B24C892D}" type="datetime1">
              <a:rPr lang="bg-BG" smtClean="0"/>
              <a:t>31.3.2023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5D881-4EBC-2B9F-FBD5-6C30D2D59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Проект „От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Елена“, № BG16M1OP002-2.009-0020-C01, процедура № BG16M1OP002-2.009 „Изпълнение на демонстрационни проекти в областта на управлението на отпадъците“ по Оперативна програма „Околна среда 2014-2020 г.” 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62712-0645-570D-9FB8-313912320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7973-2B74-44EF-AB5E-C9C642C37F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82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jpe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Flowers with gardening tools">
            <a:extLst>
              <a:ext uri="{FF2B5EF4-FFF2-40B4-BE49-F238E27FC236}">
                <a16:creationId xmlns:a16="http://schemas.microsoft.com/office/drawing/2014/main" id="{F79C3B5D-04EF-91D7-3189-7D259F3A5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99416">
            <a:off x="7164405" y="1063125"/>
            <a:ext cx="5909975" cy="590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4DAF9-4DDC-79D7-FC3C-8F7D3FAA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716" y="2390047"/>
            <a:ext cx="6522004" cy="1315911"/>
          </a:xfrm>
        </p:spPr>
        <p:txBody>
          <a:bodyPr>
            <a:normAutofit fontScale="90000"/>
          </a:bodyPr>
          <a:lstStyle/>
          <a:p>
            <a:pPr algn="l"/>
            <a:r>
              <a:rPr lang="bg-BG" b="1" dirty="0">
                <a:solidFill>
                  <a:schemeClr val="bg1"/>
                </a:solidFill>
              </a:rPr>
              <a:t>КОМПОСТИРАНЕ И НУЛЕВИ ОТПАДЪЦИ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CFB0F-A093-0443-4BC3-066DC084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423" y="5825757"/>
            <a:ext cx="5009433" cy="97803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F2F2A-C5DA-F978-94E0-D4F497917E94}"/>
              </a:ext>
            </a:extLst>
          </p:cNvPr>
          <p:cNvSpPr/>
          <p:nvPr/>
        </p:nvSpPr>
        <p:spPr>
          <a:xfrm>
            <a:off x="0" y="0"/>
            <a:ext cx="12192000" cy="124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384BD00-FB20-A51D-B139-93C05BD35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988" y="102915"/>
            <a:ext cx="1019448" cy="10194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78CE1B-DE88-E250-AAC3-D5D880257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8" y="245503"/>
            <a:ext cx="2530322" cy="69436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839F61-0E96-AD49-5025-D8F478AA0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466" y="245503"/>
            <a:ext cx="2175246" cy="8776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872DEF-A7DD-99F2-C4B1-AC7ED9D82EE9}"/>
              </a:ext>
            </a:extLst>
          </p:cNvPr>
          <p:cNvCxnSpPr>
            <a:cxnSpLocks/>
          </p:cNvCxnSpPr>
          <p:nvPr/>
        </p:nvCxnSpPr>
        <p:spPr>
          <a:xfrm>
            <a:off x="1531062" y="3822693"/>
            <a:ext cx="3472739" cy="0"/>
          </a:xfrm>
          <a:prstGeom prst="line">
            <a:avLst/>
          </a:prstGeom>
          <a:ln w="38100">
            <a:solidFill>
              <a:srgbClr val="ED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932D53C-8F4F-28F2-8DE8-7799E510841C}"/>
              </a:ext>
            </a:extLst>
          </p:cNvPr>
          <p:cNvSpPr/>
          <p:nvPr/>
        </p:nvSpPr>
        <p:spPr>
          <a:xfrm>
            <a:off x="-110309" y="5862093"/>
            <a:ext cx="2601798" cy="75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99C3BA-EBC0-2B99-7EEF-1EB1FEFF6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088" y="5978829"/>
            <a:ext cx="2048089" cy="518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E45580-8839-5EC5-BE85-235B3D3949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489" y="3915765"/>
            <a:ext cx="1764798" cy="17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21" name="Content Placeholder 20" descr="Chart, funnel chart&#10;&#10;Description automatically generated">
            <a:extLst>
              <a:ext uri="{FF2B5EF4-FFF2-40B4-BE49-F238E27FC236}">
                <a16:creationId xmlns:a16="http://schemas.microsoft.com/office/drawing/2014/main" id="{2F83D13A-76B3-85A3-6DA8-4A5D65076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255" y="124496"/>
            <a:ext cx="6865490" cy="5785174"/>
          </a:xfrm>
        </p:spPr>
      </p:pic>
    </p:spTree>
    <p:extLst>
      <p:ext uri="{BB962C8B-B14F-4D97-AF65-F5344CB8AC3E}">
        <p14:creationId xmlns:p14="http://schemas.microsoft.com/office/powerpoint/2010/main" val="43527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29000" cy="1325563"/>
          </a:xfrm>
        </p:spPr>
        <p:txBody>
          <a:bodyPr>
            <a:normAutofit/>
          </a:bodyPr>
          <a:lstStyle/>
          <a:p>
            <a:r>
              <a:rPr lang="bg-BG" b="1" u="sng" dirty="0"/>
              <a:t>Откажете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933825" cy="404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Най-добрият начин да намалим боклука, който генерираме е да не го генерираме изобщо. </a:t>
            </a:r>
            <a:b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0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Примери: </a:t>
            </a:r>
          </a:p>
          <a:p>
            <a:r>
              <a:rPr lang="bg-BG" sz="20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 на торби за многократна употреба при пазаруване, вместо купуване на найлонови торби всеки път.</a:t>
            </a:r>
            <a:endParaRPr lang="bg-BG" sz="2000" dirty="0">
              <a:solidFill>
                <a:srgbClr val="ED9106"/>
              </a:solidFill>
            </a:endParaRPr>
          </a:p>
          <a:p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6" name="Content Placeholder 5" descr="Stop Bee">
            <a:extLst>
              <a:ext uri="{FF2B5EF4-FFF2-40B4-BE49-F238E27FC236}">
                <a16:creationId xmlns:a16="http://schemas.microsoft.com/office/drawing/2014/main" id="{0C44ACBC-1D33-8624-BE94-3F1ED5B47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325" y="403225"/>
            <a:ext cx="4664075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365125"/>
            <a:ext cx="4392930" cy="1325563"/>
          </a:xfrm>
        </p:spPr>
        <p:txBody>
          <a:bodyPr>
            <a:normAutofit/>
          </a:bodyPr>
          <a:lstStyle/>
          <a:p>
            <a:r>
              <a:rPr lang="bg-BG" b="1" u="sng" dirty="0"/>
              <a:t>Намалете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1" y="1408112"/>
            <a:ext cx="5410834" cy="43929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Тази стъпка включва използването на по-малко материали, които биха генерирали </a:t>
            </a:r>
            <a:r>
              <a:rPr lang="bg-BG" sz="2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нерециклируеми</a:t>
            </a:r>
            <a:r>
              <a:rPr lang="bg-BG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отпадъци и използването на определени материали по по-умен начин.</a:t>
            </a:r>
            <a:br>
              <a:rPr lang="bg-BG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2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Примери: </a:t>
            </a:r>
          </a:p>
          <a:p>
            <a:r>
              <a:rPr lang="bg-BG" sz="22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Писане на двете страни на лист или тетрадка</a:t>
            </a:r>
          </a:p>
          <a:p>
            <a:r>
              <a:rPr lang="bg-BG" sz="22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Избягване на прин</a:t>
            </a:r>
            <a:r>
              <a:rPr lang="bg-BG" sz="2200" i="1" dirty="0">
                <a:solidFill>
                  <a:srgbClr val="ED91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тирането на хартия или, ако не може да се избегне – двустранно принтиране, вместо едностранно;</a:t>
            </a:r>
            <a:endParaRPr lang="bg-BG" sz="2200" i="1" dirty="0">
              <a:solidFill>
                <a:srgbClr val="ED910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22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Купуването на продукти с </a:t>
            </a:r>
            <a:r>
              <a:rPr lang="bg-BG" sz="2200" i="1" dirty="0" err="1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рециклируеми</a:t>
            </a:r>
            <a:r>
              <a:rPr lang="bg-BG" sz="22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опаковки или опаковки, направени от рециклирани материали;</a:t>
            </a:r>
          </a:p>
          <a:p>
            <a:r>
              <a:rPr lang="bg-BG" sz="2200" i="1" dirty="0">
                <a:solidFill>
                  <a:srgbClr val="ED910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Избор на продукти от рециклирани материали, вместо сходни, но изработени от нови материали.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5" name="Content Placeholder 5" descr="Downward trend graph with solid fill">
            <a:extLst>
              <a:ext uri="{FF2B5EF4-FFF2-40B4-BE49-F238E27FC236}">
                <a16:creationId xmlns:a16="http://schemas.microsoft.com/office/drawing/2014/main" id="{FAEFF129-D6BF-419F-7B35-C8EFA987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719773"/>
            <a:ext cx="4392930" cy="43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8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65125"/>
            <a:ext cx="4958080" cy="1325563"/>
          </a:xfrm>
        </p:spPr>
        <p:txBody>
          <a:bodyPr>
            <a:normAutofit/>
          </a:bodyPr>
          <a:lstStyle/>
          <a:p>
            <a:r>
              <a:rPr lang="bg-BG" b="1" u="sng" dirty="0"/>
              <a:t>Използвайте отново 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4086225" cy="444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Тази стъпка цели да удължи живота на </a:t>
            </a:r>
            <a:r>
              <a:rPr lang="bg-B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продуктите чрез многократното им използване</a:t>
            </a:r>
            <a:r>
              <a:rPr lang="bg-BG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bg-BG" sz="24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Примери: 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 на вече закупени найлонови торби многократно; 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Измиване и използване на стъклени буркани за съхранение на храна; 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Поправяне на счупени стол или маса, вместо да се изхвърлят; 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Зашиване на </a:t>
            </a:r>
            <a:r>
              <a:rPr lang="bg-BG" sz="2400" i="1" dirty="0">
                <a:solidFill>
                  <a:srgbClr val="ED91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скъсана </a:t>
            </a:r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дреха вместо тя да се заменя и изхвърля;</a:t>
            </a:r>
          </a:p>
          <a:p>
            <a:r>
              <a:rPr lang="bg-BG" sz="2400" i="1" dirty="0">
                <a:solidFill>
                  <a:srgbClr val="ED91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Поправка на счупени играчки, вместо закупуване на нови.</a:t>
            </a:r>
            <a:endParaRPr lang="bg-BG" sz="2400" dirty="0">
              <a:solidFill>
                <a:srgbClr val="ED910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5" name="Picture 2" descr="Free Crop person filling bottle with water from drinking fountain Stock Photo">
            <a:extLst>
              <a:ext uri="{FF2B5EF4-FFF2-40B4-BE49-F238E27FC236}">
                <a16:creationId xmlns:a16="http://schemas.microsoft.com/office/drawing/2014/main" id="{DDB8E852-D699-EE32-99E6-DC29CE6F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946" y="1142308"/>
            <a:ext cx="5897004" cy="39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365126"/>
            <a:ext cx="6268720" cy="1047750"/>
          </a:xfrm>
        </p:spPr>
        <p:txBody>
          <a:bodyPr>
            <a:normAutofit/>
          </a:bodyPr>
          <a:lstStyle/>
          <a:p>
            <a:r>
              <a:rPr lang="bg-BG" sz="4000" b="1" u="sng" dirty="0"/>
              <a:t>Намерете ново приложение</a:t>
            </a:r>
            <a:endParaRPr lang="bg-B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0" y="1408112"/>
            <a:ext cx="5118100" cy="40417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Когато не е възможно някой материал да бъде използван повторно за първоначалната си цел, той може да бъде превърнат в нещо ново и полезно.</a:t>
            </a:r>
            <a:br>
              <a:rPr lang="bg-BG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Примери: 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Използването на разрязано на половина пластмасово шише като чаша за химикалки;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Превръщането на пластмасова бутилка в цветна саксия;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Използването на стара дреха като парцал;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Превръщане стъклени бутилки в чаши за вода;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Превръщането на стари кашони в замъци и къщи за кукли;</a:t>
            </a:r>
          </a:p>
          <a:p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5" name="Picture 2" descr="Goodbye Plastic, Hello Creativity: Five Easy Ways To Reuse Plastic Bottles  | Do It Yourself">
            <a:extLst>
              <a:ext uri="{FF2B5EF4-FFF2-40B4-BE49-F238E27FC236}">
                <a16:creationId xmlns:a16="http://schemas.microsoft.com/office/drawing/2014/main" id="{94685261-C3A2-75F2-786C-A1E5C5EB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1339316"/>
            <a:ext cx="5211762" cy="34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5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365126"/>
            <a:ext cx="6268720" cy="1047750"/>
          </a:xfrm>
        </p:spPr>
        <p:txBody>
          <a:bodyPr>
            <a:normAutofit fontScale="90000"/>
          </a:bodyPr>
          <a:lstStyle/>
          <a:p>
            <a:r>
              <a:rPr lang="bg-BG" sz="4000" b="1" u="sng" dirty="0"/>
              <a:t>Намерете ново приложение (2)</a:t>
            </a:r>
            <a:endParaRPr lang="bg-B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0" y="1408112"/>
            <a:ext cx="5118100" cy="404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Примери: </a:t>
            </a:r>
          </a:p>
          <a:p>
            <a:r>
              <a:rPr lang="bg-BG" sz="2400" i="1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Използването на стари тухли като разсадник за билки;</a:t>
            </a:r>
          </a:p>
          <a:p>
            <a:r>
              <a:rPr lang="bg-BG" sz="2400" i="1" dirty="0">
                <a:solidFill>
                  <a:srgbClr val="ED91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 на стари палети за създаване на маси и дивани;</a:t>
            </a:r>
          </a:p>
          <a:p>
            <a:r>
              <a:rPr lang="bg-BG" sz="2400" i="1" dirty="0">
                <a:solidFill>
                  <a:srgbClr val="ED91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Изготвяне на портмоне за монети от тубите на паста за зъби;</a:t>
            </a:r>
          </a:p>
          <a:p>
            <a:r>
              <a:rPr lang="bg-BG" sz="2400" i="1" dirty="0">
                <a:solidFill>
                  <a:srgbClr val="ED91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Превръщане на стари консерви в цветни саксии и др.</a:t>
            </a:r>
            <a:endParaRPr lang="bg-BG" sz="2400" i="1" dirty="0">
              <a:solidFill>
                <a:srgbClr val="ED910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3EEC92-A4D3-5527-8784-C6A65181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" y="1408112"/>
            <a:ext cx="5608321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6D108C-1971-32FD-0B7A-9C881F788F0A}"/>
              </a:ext>
            </a:extLst>
          </p:cNvPr>
          <p:cNvSpPr txBox="1"/>
          <p:nvPr/>
        </p:nvSpPr>
        <p:spPr>
          <a:xfrm>
            <a:off x="487679" y="4562792"/>
            <a:ext cx="612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Английският термин е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UPCYCLE</a:t>
            </a:r>
            <a:r>
              <a:rPr lang="en-GB" dirty="0"/>
              <a:t>,</a:t>
            </a:r>
            <a:r>
              <a:rPr lang="bg-BG" dirty="0"/>
              <a:t> като в интернет е пълно с безкрайно много идеи и видеоклипове по темата!</a:t>
            </a:r>
          </a:p>
        </p:txBody>
      </p:sp>
    </p:spTree>
    <p:extLst>
      <p:ext uri="{BB962C8B-B14F-4D97-AF65-F5344CB8AC3E}">
        <p14:creationId xmlns:p14="http://schemas.microsoft.com/office/powerpoint/2010/main" val="13617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9150" cy="1325563"/>
          </a:xfrm>
        </p:spPr>
        <p:txBody>
          <a:bodyPr>
            <a:normAutofit/>
          </a:bodyPr>
          <a:lstStyle/>
          <a:p>
            <a:r>
              <a:rPr lang="bg-BG" b="1" u="sng" dirty="0"/>
              <a:t>Рециклирайте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9150" cy="4041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Когато предходни</a:t>
            </a:r>
            <a:r>
              <a:rPr lang="bg-BG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</a:t>
            </a: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стъпки са невъзможни, най-добрият начин за намаляването на отпадъците е като ги събира</a:t>
            </a:r>
            <a:r>
              <a:rPr lang="bg-BG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разделно спрямо вида им: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Пластмаса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Стъкло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 отпадъци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Текстил (дрехи)</a:t>
            </a:r>
          </a:p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Когато правим това, те могат да бъдат използвани за </a:t>
            </a:r>
            <a:r>
              <a:rPr lang="bg-BG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създаването</a:t>
            </a:r>
            <a:r>
              <a:rPr lang="bg-BG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нови предмети.</a:t>
            </a:r>
            <a:endParaRPr lang="bg-BG" sz="2000" dirty="0"/>
          </a:p>
          <a:p>
            <a:endParaRPr lang="bg-BG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5" name="Content Placeholder 5" descr="Hi Bee">
            <a:extLst>
              <a:ext uri="{FF2B5EF4-FFF2-40B4-BE49-F238E27FC236}">
                <a16:creationId xmlns:a16="http://schemas.microsoft.com/office/drawing/2014/main" id="{DFC0361C-D97F-D6FD-4561-9753823A7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011" y="1187011"/>
            <a:ext cx="4299389" cy="4299389"/>
          </a:xfrm>
          <a:prstGeom prst="rect">
            <a:avLst/>
          </a:prstGeom>
        </p:spPr>
      </p:pic>
      <p:pic>
        <p:nvPicPr>
          <p:cNvPr id="6" name="Graphic 5" descr="Recycle with solid fill">
            <a:extLst>
              <a:ext uri="{FF2B5EF4-FFF2-40B4-BE49-F238E27FC236}">
                <a16:creationId xmlns:a16="http://schemas.microsoft.com/office/drawing/2014/main" id="{05DFCDFD-0483-7C52-B420-B1BE24F43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2867" y="747271"/>
            <a:ext cx="1809750" cy="1809750"/>
          </a:xfrm>
          <a:prstGeom prst="rect">
            <a:avLst/>
          </a:prstGeom>
        </p:spPr>
      </p:pic>
      <p:pic>
        <p:nvPicPr>
          <p:cNvPr id="7" name="Graphic 6" descr="Star with solid fill">
            <a:extLst>
              <a:ext uri="{FF2B5EF4-FFF2-40B4-BE49-F238E27FC236}">
                <a16:creationId xmlns:a16="http://schemas.microsoft.com/office/drawing/2014/main" id="{0BC450B7-890E-7A31-4B82-920CE3989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2127" y="649773"/>
            <a:ext cx="634737" cy="634737"/>
          </a:xfrm>
          <a:prstGeom prst="rect">
            <a:avLst/>
          </a:prstGeom>
        </p:spPr>
      </p:pic>
      <p:pic>
        <p:nvPicPr>
          <p:cNvPr id="8" name="Graphic 7" descr="Star with solid fill">
            <a:extLst>
              <a:ext uri="{FF2B5EF4-FFF2-40B4-BE49-F238E27FC236}">
                <a16:creationId xmlns:a16="http://schemas.microsoft.com/office/drawing/2014/main" id="{6C860126-1CD3-7B61-BC35-7628B2350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4281" y="1579500"/>
            <a:ext cx="456796" cy="456796"/>
          </a:xfrm>
          <a:prstGeom prst="rect">
            <a:avLst/>
          </a:prstGeom>
        </p:spPr>
      </p:pic>
      <p:pic>
        <p:nvPicPr>
          <p:cNvPr id="9" name="Graphic 8" descr="Star with solid fill">
            <a:extLst>
              <a:ext uri="{FF2B5EF4-FFF2-40B4-BE49-F238E27FC236}">
                <a16:creationId xmlns:a16="http://schemas.microsoft.com/office/drawing/2014/main" id="{F15AC5F5-26BD-6E29-2D6D-4BB215714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1112" y="1880544"/>
            <a:ext cx="311505" cy="3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736C0-032E-C99E-6153-4AEDCA0E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700"/>
            <a:ext cx="10515600" cy="147320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Една добра практика, която можете да приложите вкъщи, за да намалите отпадъците, които изхвърляте е…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FF2D-1C42-F70C-D65C-87191B4D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147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479A-724F-5C8C-2DE2-873391F7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9781"/>
            <a:ext cx="10515600" cy="1131094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Компостиране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CCD6E-B2F7-59D6-1A1D-757B543D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4E46A9-12CE-B961-5404-BB72380CCE5A}"/>
              </a:ext>
            </a:extLst>
          </p:cNvPr>
          <p:cNvCxnSpPr>
            <a:cxnSpLocks/>
          </p:cNvCxnSpPr>
          <p:nvPr/>
        </p:nvCxnSpPr>
        <p:spPr>
          <a:xfrm>
            <a:off x="4359631" y="3032118"/>
            <a:ext cx="3472739" cy="0"/>
          </a:xfrm>
          <a:prstGeom prst="line">
            <a:avLst/>
          </a:prstGeom>
          <a:ln w="38100">
            <a:solidFill>
              <a:srgbClr val="ED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9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е компостирането?</a:t>
            </a:r>
            <a:endParaRPr lang="bg-BG" dirty="0"/>
          </a:p>
        </p:txBody>
      </p:sp>
      <p:pic>
        <p:nvPicPr>
          <p:cNvPr id="6" name="Content Placeholder 5" descr="Thinking Gummy Monsters">
            <a:extLst>
              <a:ext uri="{FF2B5EF4-FFF2-40B4-BE49-F238E27FC236}">
                <a16:creationId xmlns:a16="http://schemas.microsoft.com/office/drawing/2014/main" id="{EEC7C138-7B8F-EF4D-096B-602D4C56C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112" y="2451100"/>
            <a:ext cx="4041775" cy="40417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77EB6-FE2E-8B6F-F084-0D64935EE868}"/>
              </a:ext>
            </a:extLst>
          </p:cNvPr>
          <p:cNvSpPr txBox="1"/>
          <p:nvPr/>
        </p:nvSpPr>
        <p:spPr>
          <a:xfrm>
            <a:off x="838200" y="1400095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solidFill>
                  <a:srgbClr val="0C4025"/>
                </a:solidFill>
              </a:rPr>
              <a:t>Природата е много добра в това да използва различните ресурси на земята много пъти. </a:t>
            </a:r>
          </a:p>
          <a:p>
            <a:pPr algn="just"/>
            <a:endParaRPr lang="bg-BG" dirty="0">
              <a:solidFill>
                <a:srgbClr val="0C4025"/>
              </a:solidFill>
            </a:endParaRPr>
          </a:p>
          <a:p>
            <a:pPr algn="just"/>
            <a:r>
              <a:rPr lang="bg-BG" dirty="0">
                <a:solidFill>
                  <a:srgbClr val="0C4025"/>
                </a:solidFill>
              </a:rPr>
              <a:t>Например, през пролетта растенията започват да поникват от пръстта и дърветата се сдобиват с нови листа, а през зимата, тези листа падат на земята, където се разграждат на по-малки частици и се превръщат в храна за новите растения и листа, които ще поникнат на следващата пролет.</a:t>
            </a:r>
          </a:p>
          <a:p>
            <a:pPr algn="just"/>
            <a:endParaRPr lang="bg-BG" dirty="0">
              <a:solidFill>
                <a:srgbClr val="0C4025"/>
              </a:solidFill>
            </a:endParaRPr>
          </a:p>
          <a:p>
            <a:pPr algn="just"/>
            <a:r>
              <a:rPr lang="bg-BG" dirty="0">
                <a:solidFill>
                  <a:srgbClr val="0C4025"/>
                </a:solidFill>
              </a:rPr>
              <a:t>Компостирането е процес, който силно наподобява естествения начин, по който природата разгражда своите отпадъци.</a:t>
            </a:r>
            <a:r>
              <a:rPr lang="en-US" dirty="0">
                <a:solidFill>
                  <a:srgbClr val="0C4025"/>
                </a:solidFill>
              </a:rPr>
              <a:t> </a:t>
            </a:r>
            <a:endParaRPr lang="bg-BG" dirty="0">
              <a:solidFill>
                <a:srgbClr val="0C4025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24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Flowers with gardening tools">
            <a:extLst>
              <a:ext uri="{FF2B5EF4-FFF2-40B4-BE49-F238E27FC236}">
                <a16:creationId xmlns:a16="http://schemas.microsoft.com/office/drawing/2014/main" id="{F79C3B5D-04EF-91D7-3189-7D259F3A5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99416">
            <a:off x="7164405" y="1063125"/>
            <a:ext cx="5909975" cy="590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4DAF9-4DDC-79D7-FC3C-8F7D3FAA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88" y="2299902"/>
            <a:ext cx="9782032" cy="1315911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/>
              <a:t>Д</a:t>
            </a:r>
            <a:r>
              <a:rPr lang="bg-BG" dirty="0">
                <a:solidFill>
                  <a:schemeClr val="bg1"/>
                </a:solidFill>
              </a:rPr>
              <a:t>обри практики за </a:t>
            </a:r>
            <a:r>
              <a:rPr lang="bg-BG" dirty="0"/>
              <a:t>предотвратяване</a:t>
            </a:r>
            <a:r>
              <a:rPr lang="bg-BG" dirty="0">
                <a:solidFill>
                  <a:schemeClr val="bg1"/>
                </a:solidFill>
              </a:rPr>
              <a:t> генериране на битови отпадъци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CFB0F-A093-0443-4BC3-066DC084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423" y="5825757"/>
            <a:ext cx="5009433" cy="97803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F2F2A-C5DA-F978-94E0-D4F497917E94}"/>
              </a:ext>
            </a:extLst>
          </p:cNvPr>
          <p:cNvSpPr/>
          <p:nvPr/>
        </p:nvSpPr>
        <p:spPr>
          <a:xfrm>
            <a:off x="0" y="0"/>
            <a:ext cx="12192000" cy="124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384BD00-FB20-A51D-B139-93C05BD35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988" y="102915"/>
            <a:ext cx="1019448" cy="10194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78CE1B-DE88-E250-AAC3-D5D880257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8" y="245503"/>
            <a:ext cx="2530322" cy="69436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839F61-0E96-AD49-5025-D8F478AA0F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466" y="245503"/>
            <a:ext cx="2175246" cy="8776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872DEF-A7DD-99F2-C4B1-AC7ED9D82EE9}"/>
              </a:ext>
            </a:extLst>
          </p:cNvPr>
          <p:cNvCxnSpPr>
            <a:cxnSpLocks/>
          </p:cNvCxnSpPr>
          <p:nvPr/>
        </p:nvCxnSpPr>
        <p:spPr>
          <a:xfrm>
            <a:off x="1945843" y="4369447"/>
            <a:ext cx="3472739" cy="0"/>
          </a:xfrm>
          <a:prstGeom prst="line">
            <a:avLst/>
          </a:prstGeom>
          <a:ln w="38100">
            <a:solidFill>
              <a:srgbClr val="ED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932D53C-8F4F-28F2-8DE8-7799E510841C}"/>
              </a:ext>
            </a:extLst>
          </p:cNvPr>
          <p:cNvSpPr/>
          <p:nvPr/>
        </p:nvSpPr>
        <p:spPr>
          <a:xfrm>
            <a:off x="-110309" y="5862093"/>
            <a:ext cx="2601798" cy="75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99C3BA-EBC0-2B99-7EEF-1EB1FEFF6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088" y="5978829"/>
            <a:ext cx="2048089" cy="5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351" y="212725"/>
            <a:ext cx="8172450" cy="1325563"/>
          </a:xfrm>
        </p:spPr>
        <p:txBody>
          <a:bodyPr>
            <a:noAutofit/>
          </a:bodyPr>
          <a:lstStyle/>
          <a:p>
            <a:r>
              <a:rPr lang="bg-BG" sz="2800" b="1" dirty="0"/>
              <a:t>Принцип на работа</a:t>
            </a:r>
            <a:r>
              <a:rPr lang="bg-BG" sz="2800" dirty="0"/>
              <a:t>: различни биологични материали се събират в купчина или съд, където с помощта на вода, кислород и редица животни и микроорганизми…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8" name="Content Placeholder 7" descr="A picture containing ground, outdoor, bin, container&#10;&#10;Description automatically generated">
            <a:extLst>
              <a:ext uri="{FF2B5EF4-FFF2-40B4-BE49-F238E27FC236}">
                <a16:creationId xmlns:a16="http://schemas.microsoft.com/office/drawing/2014/main" id="{794EB981-95E7-C533-8B98-A83AD979B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929" r="97704">
                        <a14:foregroundMark x1="87500" y1="19236" x2="96556" y2="31042"/>
                        <a14:foregroundMark x1="96556" y1="31042" x2="92602" y2="69722"/>
                        <a14:foregroundMark x1="92602" y1="69722" x2="80102" y2="79444"/>
                        <a14:foregroundMark x1="80102" y1="79444" x2="77168" y2="80139"/>
                        <a14:foregroundMark x1="91199" y1="73889" x2="89286" y2="78194"/>
                        <a14:foregroundMark x1="90689" y1="75833" x2="93750" y2="35486"/>
                        <a14:foregroundMark x1="89286" y1="70278" x2="95918" y2="28056"/>
                        <a14:foregroundMark x1="92092" y1="56250" x2="94388" y2="34236"/>
                        <a14:foregroundMark x1="89413" y1="71319" x2="91454" y2="64861"/>
                        <a14:foregroundMark x1="93367" y1="54236" x2="95918" y2="34306"/>
                        <a14:foregroundMark x1="92730" y1="57569" x2="95663" y2="27014"/>
                        <a14:foregroundMark x1="95663" y1="27014" x2="74362" y2="20278"/>
                        <a14:foregroundMark x1="74362" y1="20278" x2="22577" y2="22778"/>
                        <a14:foregroundMark x1="22577" y1="22778" x2="50255" y2="23056"/>
                        <a14:foregroundMark x1="50255" y1="23056" x2="27296" y2="22986"/>
                        <a14:foregroundMark x1="27296" y1="22986" x2="80357" y2="19931"/>
                        <a14:foregroundMark x1="80357" y1="19931" x2="58546" y2="23056"/>
                        <a14:foregroundMark x1="58546" y1="23056" x2="84311" y2="21528"/>
                        <a14:foregroundMark x1="84311" y1="21528" x2="95281" y2="36250"/>
                        <a14:foregroundMark x1="95281" y1="36250" x2="90051" y2="70139"/>
                        <a14:foregroundMark x1="23214" y1="23264" x2="22321" y2="24514"/>
                        <a14:foregroundMark x1="22194" y1="23611" x2="15051" y2="23750"/>
                        <a14:foregroundMark x1="92219" y1="20208" x2="92219" y2="20208"/>
                        <a14:foregroundMark x1="91199" y1="19931" x2="94388" y2="23472"/>
                        <a14:foregroundMark x1="90944" y1="21597" x2="94643" y2="21597"/>
                        <a14:foregroundMark x1="95536" y1="22917" x2="96173" y2="29514"/>
                        <a14:foregroundMark x1="97704" y1="25833" x2="96811" y2="34931"/>
                        <a14:foregroundMark x1="95663" y1="20764" x2="97194" y2="26667"/>
                        <a14:foregroundMark x1="92219" y1="75069" x2="92857" y2="69653"/>
                        <a14:foregroundMark x1="90306" y1="74722" x2="94898" y2="72986"/>
                        <a14:foregroundMark x1="95918" y1="19097" x2="83801" y2="20069"/>
                        <a14:foregroundMark x1="8929" y1="25278" x2="9566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200" y="1282393"/>
            <a:ext cx="2199216" cy="4041775"/>
          </a:xfrm>
        </p:spPr>
      </p:pic>
      <p:pic>
        <p:nvPicPr>
          <p:cNvPr id="10" name="Picture 9" descr="A picture containing vegetable, fresh&#10;&#10;Description automatically generated">
            <a:extLst>
              <a:ext uri="{FF2B5EF4-FFF2-40B4-BE49-F238E27FC236}">
                <a16:creationId xmlns:a16="http://schemas.microsoft.com/office/drawing/2014/main" id="{7A05F810-A805-2516-5719-4F5C2556B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551" y="1690688"/>
            <a:ext cx="4845350" cy="3225186"/>
          </a:xfrm>
          <a:prstGeom prst="rect">
            <a:avLst/>
          </a:prstGeom>
        </p:spPr>
      </p:pic>
      <p:pic>
        <p:nvPicPr>
          <p:cNvPr id="12" name="Graphic 11" descr="A pear with a bite taken out of it">
            <a:extLst>
              <a:ext uri="{FF2B5EF4-FFF2-40B4-BE49-F238E27FC236}">
                <a16:creationId xmlns:a16="http://schemas.microsoft.com/office/drawing/2014/main" id="{3E78ECF6-D309-6281-B095-9F2F6B525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96337">
            <a:off x="-102227" y="752163"/>
            <a:ext cx="2293858" cy="2293858"/>
          </a:xfrm>
          <a:prstGeom prst="rect">
            <a:avLst/>
          </a:prstGeom>
        </p:spPr>
      </p:pic>
      <p:pic>
        <p:nvPicPr>
          <p:cNvPr id="14" name="Graphic 13" descr="A palm leaf">
            <a:extLst>
              <a:ext uri="{FF2B5EF4-FFF2-40B4-BE49-F238E27FC236}">
                <a16:creationId xmlns:a16="http://schemas.microsoft.com/office/drawing/2014/main" id="{2AAA1A77-7672-9E51-AE23-DC4CE04F1A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071318">
            <a:off x="156523" y="4599974"/>
            <a:ext cx="1060641" cy="1060641"/>
          </a:xfrm>
          <a:prstGeom prst="rect">
            <a:avLst/>
          </a:prstGeom>
        </p:spPr>
      </p:pic>
      <p:pic>
        <p:nvPicPr>
          <p:cNvPr id="16" name="Graphic 15" descr="A small sprig of flowers">
            <a:extLst>
              <a:ext uri="{FF2B5EF4-FFF2-40B4-BE49-F238E27FC236}">
                <a16:creationId xmlns:a16="http://schemas.microsoft.com/office/drawing/2014/main" id="{A3A4F25D-59E8-F5AB-72CB-FAF56227E3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5049" y="3330081"/>
            <a:ext cx="2102316" cy="2102316"/>
          </a:xfrm>
          <a:prstGeom prst="rect">
            <a:avLst/>
          </a:prstGeom>
        </p:spPr>
      </p:pic>
      <p:pic>
        <p:nvPicPr>
          <p:cNvPr id="18" name="Graphic 17" descr="An elm leaf">
            <a:extLst>
              <a:ext uri="{FF2B5EF4-FFF2-40B4-BE49-F238E27FC236}">
                <a16:creationId xmlns:a16="http://schemas.microsoft.com/office/drawing/2014/main" id="{B03D687B-56C3-A718-59D7-A5C964AD3A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35899">
            <a:off x="1131616" y="4375777"/>
            <a:ext cx="1615360" cy="1615360"/>
          </a:xfrm>
          <a:prstGeom prst="rect">
            <a:avLst/>
          </a:prstGeom>
        </p:spPr>
      </p:pic>
      <p:pic>
        <p:nvPicPr>
          <p:cNvPr id="22" name="Graphic 21" descr="Dinosaur Egg outline">
            <a:extLst>
              <a:ext uri="{FF2B5EF4-FFF2-40B4-BE49-F238E27FC236}">
                <a16:creationId xmlns:a16="http://schemas.microsoft.com/office/drawing/2014/main" id="{2C347ADF-D65F-D063-7277-CA339D72B6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679091">
            <a:off x="1322021" y="910740"/>
            <a:ext cx="915623" cy="915623"/>
          </a:xfrm>
          <a:prstGeom prst="rect">
            <a:avLst/>
          </a:prstGeom>
        </p:spPr>
      </p:pic>
      <p:pic>
        <p:nvPicPr>
          <p:cNvPr id="24" name="Graphic 23" descr="Apple with solid fill">
            <a:extLst>
              <a:ext uri="{FF2B5EF4-FFF2-40B4-BE49-F238E27FC236}">
                <a16:creationId xmlns:a16="http://schemas.microsoft.com/office/drawing/2014/main" id="{C979A6AC-429B-3F7F-72B2-494D1D03EA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354474">
            <a:off x="1581585" y="1653844"/>
            <a:ext cx="1309814" cy="1309814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1A2725C2-306C-3780-204A-B1C17B155FAB}"/>
              </a:ext>
            </a:extLst>
          </p:cNvPr>
          <p:cNvSpPr/>
          <p:nvPr/>
        </p:nvSpPr>
        <p:spPr>
          <a:xfrm rot="496455">
            <a:off x="3356435" y="2935810"/>
            <a:ext cx="3122736" cy="206904"/>
          </a:xfrm>
          <a:prstGeom prst="rightArrow">
            <a:avLst>
              <a:gd name="adj1" fmla="val 50000"/>
              <a:gd name="adj2" fmla="val 145359"/>
            </a:avLst>
          </a:prstGeom>
          <a:solidFill>
            <a:srgbClr val="387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312881A-ADEC-74A2-4408-A7A88619D1BA}"/>
              </a:ext>
            </a:extLst>
          </p:cNvPr>
          <p:cNvSpPr/>
          <p:nvPr/>
        </p:nvSpPr>
        <p:spPr>
          <a:xfrm rot="21038589">
            <a:off x="3205984" y="4324405"/>
            <a:ext cx="3342866" cy="224995"/>
          </a:xfrm>
          <a:prstGeom prst="rightArrow">
            <a:avLst>
              <a:gd name="adj1" fmla="val 50000"/>
              <a:gd name="adj2" fmla="val 150895"/>
            </a:avLst>
          </a:prstGeom>
          <a:solidFill>
            <a:srgbClr val="598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F617A0-8EA5-7C78-10B5-BD212B7D154E}"/>
              </a:ext>
            </a:extLst>
          </p:cNvPr>
          <p:cNvSpPr txBox="1"/>
          <p:nvPr/>
        </p:nvSpPr>
        <p:spPr>
          <a:xfrm>
            <a:off x="731753" y="3033322"/>
            <a:ext cx="28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C4025"/>
                </a:solidFill>
              </a:rPr>
              <a:t>Хранителни отпадъци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38B705-7199-F5F0-1559-0845153A3C6F}"/>
              </a:ext>
            </a:extLst>
          </p:cNvPr>
          <p:cNvSpPr txBox="1"/>
          <p:nvPr/>
        </p:nvSpPr>
        <p:spPr>
          <a:xfrm>
            <a:off x="2657199" y="5219401"/>
            <a:ext cx="227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C4025"/>
                </a:solidFill>
              </a:rPr>
              <a:t>Растителни отпадъци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CCF76-9FB0-F6B6-B7DD-02C62B310C63}"/>
              </a:ext>
            </a:extLst>
          </p:cNvPr>
          <p:cNvSpPr txBox="1"/>
          <p:nvPr/>
        </p:nvSpPr>
        <p:spPr>
          <a:xfrm>
            <a:off x="7117969" y="5015983"/>
            <a:ext cx="45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0C4025"/>
                </a:solidFill>
              </a:rPr>
              <a:t>Купчина за компостиране</a:t>
            </a:r>
          </a:p>
        </p:txBody>
      </p:sp>
    </p:spTree>
    <p:extLst>
      <p:ext uri="{BB962C8B-B14F-4D97-AF65-F5344CB8AC3E}">
        <p14:creationId xmlns:p14="http://schemas.microsoft.com/office/powerpoint/2010/main" val="427566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7" name="Picture 6" descr="A person holding a pig&#10;&#10;Description automatically generated with medium confidence">
            <a:extLst>
              <a:ext uri="{FF2B5EF4-FFF2-40B4-BE49-F238E27FC236}">
                <a16:creationId xmlns:a16="http://schemas.microsoft.com/office/drawing/2014/main" id="{3B4A4B8F-98BB-1FD0-180E-EB6F5FE4E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812" y="809625"/>
            <a:ext cx="4029075" cy="357187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CBA422-1F75-6C62-44B8-23BE45F1E943}"/>
              </a:ext>
            </a:extLst>
          </p:cNvPr>
          <p:cNvSpPr txBox="1"/>
          <p:nvPr/>
        </p:nvSpPr>
        <p:spPr>
          <a:xfrm>
            <a:off x="2266949" y="4727714"/>
            <a:ext cx="765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dirty="0">
                <a:solidFill>
                  <a:srgbClr val="0C4025"/>
                </a:solidFill>
                <a:latin typeface="+mj-lt"/>
              </a:rPr>
              <a:t>Се превръщат в компост!</a:t>
            </a:r>
            <a:endParaRPr lang="bg-BG" dirty="0">
              <a:solidFill>
                <a:srgbClr val="0C402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75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Полза от компостирането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Намалява броя биоразградими отпадъци, които попадат в сметищата</a:t>
            </a:r>
          </a:p>
          <a:p>
            <a:r>
              <a:rPr lang="bg-BG" dirty="0"/>
              <a:t>Превръща тези отпадъци в полезен за растенията хумус</a:t>
            </a:r>
          </a:p>
          <a:p>
            <a:r>
              <a:rPr lang="bg-BG" dirty="0"/>
              <a:t>Намалява емисиите парникови газове, отделяни в атмосферата</a:t>
            </a:r>
          </a:p>
          <a:p>
            <a:r>
              <a:rPr lang="bg-BG" dirty="0"/>
              <a:t>Намалява зависимостта от изкуствени торове и вещества за подхранване на почвите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444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 се компостира?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3720" cy="4041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/>
              <a:t>Изберете подходящо място, далеч от пряка слънчева светлина или подгответе специален съд за компостиране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2054" name="Picture 6" descr="Compostage : le guide pour faire un bon compost - Conservation Nature">
            <a:extLst>
              <a:ext uri="{FF2B5EF4-FFF2-40B4-BE49-F238E27FC236}">
                <a16:creationId xmlns:a16="http://schemas.microsoft.com/office/drawing/2014/main" id="{300C99CA-3AAD-D0B5-421A-872BA1D9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280" y="193040"/>
            <a:ext cx="5633720" cy="56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8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компостира?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bg-BG" dirty="0"/>
              <a:t>Преди да започнете, отпадъците се разделят на два вида спрямо техните свойства: </a:t>
            </a:r>
            <a:r>
              <a:rPr lang="bg-BG" dirty="0">
                <a:solidFill>
                  <a:srgbClr val="00B050"/>
                </a:solidFill>
              </a:rPr>
              <a:t>зелени</a:t>
            </a:r>
            <a:r>
              <a:rPr lang="bg-BG" dirty="0"/>
              <a:t> и </a:t>
            </a:r>
            <a:r>
              <a:rPr lang="bg-BG" dirty="0">
                <a:solidFill>
                  <a:schemeClr val="accent2">
                    <a:lumMod val="50000"/>
                  </a:schemeClr>
                </a:solidFill>
              </a:rPr>
              <a:t>кафяви</a:t>
            </a:r>
            <a:br>
              <a:rPr lang="bg-BG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bg-B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bg-BG" u="sng" dirty="0">
                <a:solidFill>
                  <a:srgbClr val="00B050"/>
                </a:solidFill>
              </a:rPr>
              <a:t>Зелените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>
                <a:solidFill>
                  <a:srgbClr val="0C4025"/>
                </a:solidFill>
              </a:rPr>
              <a:t>представляват влажни отпадъци, богати на азот, като стари плодове и зеленчуци, обелки от плодове и зеленчуци, свежа окосена трева, утайки от кафе и чай и други свежи растителни отпадъци.</a:t>
            </a:r>
            <a:br>
              <a:rPr lang="bg-BG" dirty="0">
                <a:solidFill>
                  <a:srgbClr val="0C4025"/>
                </a:solidFill>
              </a:rPr>
            </a:br>
            <a:br>
              <a:rPr lang="bg-BG" dirty="0">
                <a:solidFill>
                  <a:srgbClr val="0C4025"/>
                </a:solidFill>
              </a:rPr>
            </a:br>
            <a:r>
              <a:rPr lang="bg-BG" u="sng" dirty="0">
                <a:solidFill>
                  <a:schemeClr val="accent2">
                    <a:lumMod val="50000"/>
                  </a:schemeClr>
                </a:solidFill>
              </a:rPr>
              <a:t>Кафявите</a:t>
            </a:r>
            <a:r>
              <a:rPr lang="bg-BG" dirty="0">
                <a:solidFill>
                  <a:srgbClr val="0C4025"/>
                </a:solidFill>
              </a:rPr>
              <a:t> представляват сухи отпадъци, богати на въглерод, като пръчки, изсушени листа, хартия, картон, сено, тор и други.</a:t>
            </a:r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5257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dirty="0">
                <a:solidFill>
                  <a:srgbClr val="ED9106"/>
                </a:solidFill>
              </a:rPr>
              <a:t>ВАЖНО!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/>
              <a:t>Следните отпадъци </a:t>
            </a:r>
            <a:r>
              <a:rPr lang="bg-BG" b="1" dirty="0">
                <a:solidFill>
                  <a:srgbClr val="ED9106"/>
                </a:solidFill>
              </a:rPr>
              <a:t>НЕ</a:t>
            </a:r>
            <a:r>
              <a:rPr lang="bg-BG" dirty="0"/>
              <a:t> бива да се компостират, защото могат да заразят компоста, да привлекат вредители или да увредят неговото качество:</a:t>
            </a:r>
          </a:p>
          <a:p>
            <a:r>
              <a:rPr lang="bg-BG" sz="2000" dirty="0">
                <a:solidFill>
                  <a:srgbClr val="ED9106"/>
                </a:solidFill>
              </a:rPr>
              <a:t>Сготвена храна</a:t>
            </a:r>
          </a:p>
          <a:p>
            <a:r>
              <a:rPr lang="bg-BG" sz="2000" dirty="0">
                <a:solidFill>
                  <a:srgbClr val="ED9106"/>
                </a:solidFill>
              </a:rPr>
              <a:t>Млечни продукти</a:t>
            </a:r>
          </a:p>
          <a:p>
            <a:r>
              <a:rPr lang="bg-BG" sz="2000" dirty="0">
                <a:solidFill>
                  <a:srgbClr val="ED9106"/>
                </a:solidFill>
              </a:rPr>
              <a:t>Животински продукти</a:t>
            </a:r>
          </a:p>
          <a:p>
            <a:r>
              <a:rPr lang="bg-BG" sz="2000" dirty="0">
                <a:solidFill>
                  <a:srgbClr val="ED9106"/>
                </a:solidFill>
              </a:rPr>
              <a:t>Мазнини</a:t>
            </a:r>
          </a:p>
          <a:p>
            <a:r>
              <a:rPr lang="bg-BG" sz="2000" dirty="0">
                <a:solidFill>
                  <a:srgbClr val="ED9106"/>
                </a:solidFill>
              </a:rPr>
              <a:t>Плевели</a:t>
            </a:r>
          </a:p>
          <a:p>
            <a:r>
              <a:rPr lang="bg-BG" sz="2000" dirty="0">
                <a:solidFill>
                  <a:srgbClr val="ED9106"/>
                </a:solidFill>
              </a:rPr>
              <a:t>Метали и пластмаси</a:t>
            </a:r>
          </a:p>
          <a:p>
            <a:r>
              <a:rPr lang="bg-BG" sz="2000" dirty="0">
                <a:solidFill>
                  <a:srgbClr val="ED9106"/>
                </a:solidFill>
              </a:rPr>
              <a:t>Изпражнения от домашни любимци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221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компостира?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4425" cy="40417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bg-BG" dirty="0"/>
              <a:t>Поставете слой </a:t>
            </a:r>
            <a:r>
              <a:rPr lang="bg-BG" b="1" dirty="0">
                <a:solidFill>
                  <a:schemeClr val="accent2">
                    <a:lumMod val="50000"/>
                  </a:schemeClr>
                </a:solidFill>
              </a:rPr>
              <a:t>кафяви</a:t>
            </a:r>
            <a:r>
              <a:rPr lang="bg-BG" dirty="0"/>
              <a:t> отпадъци, като клони или стъбла, тъй като те ще подпомогнат със снабдяването на кислород в купчината.</a:t>
            </a:r>
          </a:p>
          <a:p>
            <a:pPr marL="514350" indent="-514350">
              <a:buFont typeface="+mj-lt"/>
              <a:buAutoNum type="arabicPeriod" startAt="3"/>
            </a:pPr>
            <a:endParaRPr lang="bg-BG" dirty="0"/>
          </a:p>
          <a:p>
            <a:pPr marL="514350" indent="-514350">
              <a:buFont typeface="+mj-lt"/>
              <a:buAutoNum type="arabicPeriod" startAt="3"/>
            </a:pPr>
            <a:r>
              <a:rPr lang="bg-BG" dirty="0"/>
              <a:t>След това добавете слой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</a:rPr>
              <a:t>зелени</a:t>
            </a:r>
            <a:r>
              <a:rPr lang="bg-BG" dirty="0"/>
              <a:t> отпадъци.</a:t>
            </a:r>
          </a:p>
          <a:p>
            <a:pPr marL="514350" indent="-514350">
              <a:buFont typeface="+mj-lt"/>
              <a:buAutoNum type="arabicPeriod" startAt="3"/>
            </a:pPr>
            <a:endParaRPr lang="bg-BG" dirty="0"/>
          </a:p>
          <a:p>
            <a:pPr marL="514350" indent="-514350">
              <a:buFont typeface="+mj-lt"/>
              <a:buAutoNum type="arabicPeriod" startAt="3"/>
            </a:pPr>
            <a:r>
              <a:rPr lang="bg-BG" dirty="0"/>
              <a:t>Повторете стъпки 3 и 4 докато не достигнете желаната от вас височина на купчината и завършете с кафяв слой.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806DC4-1E52-E96B-A313-44D6043D9994}"/>
              </a:ext>
            </a:extLst>
          </p:cNvPr>
          <p:cNvSpPr/>
          <p:nvPr/>
        </p:nvSpPr>
        <p:spPr>
          <a:xfrm>
            <a:off x="6686550" y="5104010"/>
            <a:ext cx="5040000" cy="3063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DE16BB-F6CD-125C-DAC0-3E002D4C5342}"/>
              </a:ext>
            </a:extLst>
          </p:cNvPr>
          <p:cNvSpPr/>
          <p:nvPr/>
        </p:nvSpPr>
        <p:spPr>
          <a:xfrm>
            <a:off x="6686550" y="4744441"/>
            <a:ext cx="5040000" cy="3063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2C9A09-A440-0F79-1F9B-4303A7B98B16}"/>
              </a:ext>
            </a:extLst>
          </p:cNvPr>
          <p:cNvSpPr/>
          <p:nvPr/>
        </p:nvSpPr>
        <p:spPr>
          <a:xfrm>
            <a:off x="6686550" y="4384872"/>
            <a:ext cx="5040000" cy="3063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07E0AA-831F-E01E-903E-83BFA684985D}"/>
              </a:ext>
            </a:extLst>
          </p:cNvPr>
          <p:cNvSpPr/>
          <p:nvPr/>
        </p:nvSpPr>
        <p:spPr>
          <a:xfrm>
            <a:off x="6686550" y="4025303"/>
            <a:ext cx="5040000" cy="3063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E6EC18-84A9-2C98-30E5-3CE5CB432F30}"/>
              </a:ext>
            </a:extLst>
          </p:cNvPr>
          <p:cNvSpPr/>
          <p:nvPr/>
        </p:nvSpPr>
        <p:spPr>
          <a:xfrm>
            <a:off x="6686550" y="3665734"/>
            <a:ext cx="5040000" cy="3063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E9A832-3042-89C6-AE27-04C613D68FD5}"/>
              </a:ext>
            </a:extLst>
          </p:cNvPr>
          <p:cNvSpPr/>
          <p:nvPr/>
        </p:nvSpPr>
        <p:spPr>
          <a:xfrm>
            <a:off x="6686550" y="3303387"/>
            <a:ext cx="5040000" cy="3063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BA6F2D-4004-8596-5F79-C5E3ADDE3CB8}"/>
              </a:ext>
            </a:extLst>
          </p:cNvPr>
          <p:cNvSpPr/>
          <p:nvPr/>
        </p:nvSpPr>
        <p:spPr>
          <a:xfrm>
            <a:off x="6686550" y="2943818"/>
            <a:ext cx="5040000" cy="3063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7DAF26-9FCD-CDBC-D7F3-AA4BC3B582B7}"/>
              </a:ext>
            </a:extLst>
          </p:cNvPr>
          <p:cNvCxnSpPr/>
          <p:nvPr/>
        </p:nvCxnSpPr>
        <p:spPr>
          <a:xfrm>
            <a:off x="6457950" y="5553075"/>
            <a:ext cx="547687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607AB7-D809-1815-8B12-175188A4D739}"/>
              </a:ext>
            </a:extLst>
          </p:cNvPr>
          <p:cNvSpPr txBox="1"/>
          <p:nvPr/>
        </p:nvSpPr>
        <p:spPr>
          <a:xfrm>
            <a:off x="6661463" y="1233504"/>
            <a:ext cx="50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>
                <a:solidFill>
                  <a:srgbClr val="ED9106"/>
                </a:solidFill>
              </a:rPr>
              <a:t>ПРАВИЛО:</a:t>
            </a:r>
            <a:r>
              <a:rPr lang="bg-BG" dirty="0">
                <a:solidFill>
                  <a:srgbClr val="ED9106"/>
                </a:solidFill>
              </a:rPr>
              <a:t> </a:t>
            </a:r>
            <a:r>
              <a:rPr lang="bg-BG" dirty="0"/>
              <a:t>За да се получи качествен компост е необходимо “зелените” и ”кафявите” отпадъци да се смесят и да бъдат в съотношение C:N = 30:1 или на 4 части С - въглерод добавяме 1 част N – азот</a:t>
            </a:r>
          </a:p>
        </p:txBody>
      </p:sp>
    </p:spTree>
    <p:extLst>
      <p:ext uri="{BB962C8B-B14F-4D97-AF65-F5344CB8AC3E}">
        <p14:creationId xmlns:p14="http://schemas.microsoft.com/office/powerpoint/2010/main" val="5053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компостира?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bg-BG" dirty="0"/>
              <a:t>Разбърквайте компоста на всеки 2-3 дни, за да вкарате кислород в системата.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bg-BG" dirty="0"/>
              <a:t>Добавяйте вода, ако купчината е прекалено суха или добавете повече кафяви материали, ако е прекалено мокра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bg-BG" dirty="0"/>
              <a:t>Компостът ще е готов след няколко месеца и ще представлява кафеникав ронлив материал с мирис на тор.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371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DAF9-4DDC-79D7-FC3C-8F7D3FAA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918" y="1579349"/>
            <a:ext cx="6976164" cy="1315911"/>
          </a:xfrm>
        </p:spPr>
        <p:txBody>
          <a:bodyPr>
            <a:noAutofit/>
          </a:bodyPr>
          <a:lstStyle/>
          <a:p>
            <a:pPr algn="l"/>
            <a:r>
              <a:rPr lang="bg-BG" sz="4800" b="1" dirty="0"/>
              <a:t>Благодаря за вниманието!</a:t>
            </a:r>
            <a:br>
              <a:rPr lang="bg-BG" sz="4800" b="1" dirty="0"/>
            </a:br>
            <a:r>
              <a:rPr lang="bg-BG" sz="2200" b="1" i="1" dirty="0"/>
              <a:t>Презентацията е част от материалите, разработени за клуб на рицарите-</a:t>
            </a:r>
            <a:r>
              <a:rPr lang="bg-BG" sz="2200" b="1" i="1" dirty="0" err="1"/>
              <a:t>компостьори</a:t>
            </a:r>
            <a:r>
              <a:rPr lang="bg-BG" sz="2200" b="1" i="1" dirty="0"/>
              <a:t> към община Елена</a:t>
            </a:r>
            <a:endParaRPr lang="bg-BG" sz="2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CFB0F-A093-0443-4BC3-066DC084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14" y="5862093"/>
            <a:ext cx="6097572" cy="750404"/>
          </a:xfrm>
        </p:spPr>
        <p:txBody>
          <a:bodyPr>
            <a:normAutofit fontScale="47500" lnSpcReduction="20000"/>
          </a:bodyPr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F2F2A-C5DA-F978-94E0-D4F497917E94}"/>
              </a:ext>
            </a:extLst>
          </p:cNvPr>
          <p:cNvSpPr/>
          <p:nvPr/>
        </p:nvSpPr>
        <p:spPr>
          <a:xfrm>
            <a:off x="0" y="0"/>
            <a:ext cx="12192000" cy="124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384BD00-FB20-A51D-B139-93C05BD35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988" y="102915"/>
            <a:ext cx="1019448" cy="10194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78CE1B-DE88-E250-AAC3-D5D880257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8" y="245503"/>
            <a:ext cx="2530322" cy="69436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839F61-0E96-AD49-5025-D8F478AA0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466" y="245503"/>
            <a:ext cx="2175246" cy="8776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32D53C-8F4F-28F2-8DE8-7799E510841C}"/>
              </a:ext>
            </a:extLst>
          </p:cNvPr>
          <p:cNvSpPr/>
          <p:nvPr/>
        </p:nvSpPr>
        <p:spPr>
          <a:xfrm>
            <a:off x="-110309" y="5862093"/>
            <a:ext cx="2601798" cy="75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99C3BA-EBC0-2B99-7EEF-1EB1FEFF6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088" y="5978829"/>
            <a:ext cx="2048089" cy="518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F6AC7-AF42-CFD9-34C9-30278DE89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334" y="2994187"/>
            <a:ext cx="2779331" cy="27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63FEE1-530B-F244-723B-93C50F3D8F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013" y="-2190750"/>
            <a:ext cx="12392025" cy="9048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CD939B-23E9-C553-C0BB-2DFD1E8AE3EE}"/>
              </a:ext>
            </a:extLst>
          </p:cNvPr>
          <p:cNvSpPr/>
          <p:nvPr/>
        </p:nvSpPr>
        <p:spPr>
          <a:xfrm>
            <a:off x="-100013" y="-1876425"/>
            <a:ext cx="12392025" cy="8734425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03475"/>
            <a:ext cx="10515600" cy="1325563"/>
          </a:xfrm>
        </p:spPr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Знаете ли, че всеки ден в света се изхвърлят 2.24 млрд. тона отпадъци?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535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Това е равно на…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Проект „</a:t>
            </a:r>
            <a:r>
              <a:rPr lang="bg-BG" i="1" dirty="0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 dirty="0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 dirty="0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 dirty="0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 dirty="0">
                <a:solidFill>
                  <a:schemeClr val="bg1"/>
                </a:solidFill>
              </a:rPr>
              <a:t>Околна среда 2014-2020 г.</a:t>
            </a:r>
            <a:r>
              <a:rPr lang="bg-BG" dirty="0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6" name="Graphic 5" descr="Freight outline">
            <a:extLst>
              <a:ext uri="{FF2B5EF4-FFF2-40B4-BE49-F238E27FC236}">
                <a16:creationId xmlns:a16="http://schemas.microsoft.com/office/drawing/2014/main" id="{2720CC6C-F62C-C745-927E-B3ED13C64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4625" y="2272555"/>
            <a:ext cx="2232000" cy="2232000"/>
          </a:xfrm>
          <a:prstGeom prst="rect">
            <a:avLst/>
          </a:prstGeom>
        </p:spPr>
      </p:pic>
      <p:pic>
        <p:nvPicPr>
          <p:cNvPr id="8" name="Graphic 7" descr="Airplane outline">
            <a:extLst>
              <a:ext uri="{FF2B5EF4-FFF2-40B4-BE49-F238E27FC236}">
                <a16:creationId xmlns:a16="http://schemas.microsoft.com/office/drawing/2014/main" id="{B2D12DD7-0FE4-B4BB-B295-60815FF6C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0000" y="2272555"/>
            <a:ext cx="2232000" cy="2232000"/>
          </a:xfrm>
          <a:prstGeom prst="rect">
            <a:avLst/>
          </a:prstGeom>
        </p:spPr>
      </p:pic>
      <p:pic>
        <p:nvPicPr>
          <p:cNvPr id="10" name="Graphic 9" descr="Elephant outline">
            <a:extLst>
              <a:ext uri="{FF2B5EF4-FFF2-40B4-BE49-F238E27FC236}">
                <a16:creationId xmlns:a16="http://schemas.microsoft.com/office/drawing/2014/main" id="{A31CE5E9-F3FC-A462-2837-96D77D9FE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375" y="2272555"/>
            <a:ext cx="2232000" cy="223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CD7E7A-D718-F1C1-292A-2E6B67F2697B}"/>
              </a:ext>
            </a:extLst>
          </p:cNvPr>
          <p:cNvSpPr txBox="1"/>
          <p:nvPr/>
        </p:nvSpPr>
        <p:spPr>
          <a:xfrm>
            <a:off x="1095375" y="4504555"/>
            <a:ext cx="22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rgbClr val="0C4025"/>
                </a:solidFill>
              </a:rPr>
              <a:t>448 млн. слона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4801F-A236-F41B-B86E-030903EE9654}"/>
              </a:ext>
            </a:extLst>
          </p:cNvPr>
          <p:cNvSpPr txBox="1"/>
          <p:nvPr/>
        </p:nvSpPr>
        <p:spPr>
          <a:xfrm>
            <a:off x="4980000" y="4504555"/>
            <a:ext cx="22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C4025"/>
                </a:solidFill>
              </a:rPr>
              <a:t>28</a:t>
            </a:r>
            <a:r>
              <a:rPr lang="bg-BG" sz="2000" dirty="0">
                <a:solidFill>
                  <a:srgbClr val="0C4025"/>
                </a:solidFill>
              </a:rPr>
              <a:t> млн. самолета</a:t>
            </a:r>
            <a:endParaRPr lang="en-US" sz="2000" dirty="0">
              <a:solidFill>
                <a:srgbClr val="0C402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32FDB-1EA5-0DAC-76F9-D48FAFD2D64F}"/>
              </a:ext>
            </a:extLst>
          </p:cNvPr>
          <p:cNvSpPr txBox="1"/>
          <p:nvPr/>
        </p:nvSpPr>
        <p:spPr>
          <a:xfrm>
            <a:off x="8864625" y="4504555"/>
            <a:ext cx="22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rgbClr val="0C4025"/>
                </a:solidFill>
              </a:rPr>
              <a:t>11 хил. товарни кораба</a:t>
            </a:r>
          </a:p>
        </p:txBody>
      </p:sp>
    </p:spTree>
    <p:extLst>
      <p:ext uri="{BB962C8B-B14F-4D97-AF65-F5344CB8AC3E}">
        <p14:creationId xmlns:p14="http://schemas.microsoft.com/office/powerpoint/2010/main" val="38237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Основни типове отпадъци, които се изхвърлят всеки ден: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pic>
        <p:nvPicPr>
          <p:cNvPr id="6" name="Picture 5" descr="Stack of file folders">
            <a:extLst>
              <a:ext uri="{FF2B5EF4-FFF2-40B4-BE49-F238E27FC236}">
                <a16:creationId xmlns:a16="http://schemas.microsoft.com/office/drawing/2014/main" id="{16CCD537-EF4D-4D51-9D91-73CC7B9B3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80" y="2008358"/>
            <a:ext cx="1754490" cy="2631736"/>
          </a:xfrm>
          <a:prstGeom prst="rect">
            <a:avLst/>
          </a:prstGeom>
        </p:spPr>
      </p:pic>
      <p:pic>
        <p:nvPicPr>
          <p:cNvPr id="8" name="Picture 7" descr="Giraffe in the grass">
            <a:extLst>
              <a:ext uri="{FF2B5EF4-FFF2-40B4-BE49-F238E27FC236}">
                <a16:creationId xmlns:a16="http://schemas.microsoft.com/office/drawing/2014/main" id="{88D61529-0205-02D8-F6B7-778A26B82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424" y="2564776"/>
            <a:ext cx="2112792" cy="1650290"/>
          </a:xfrm>
          <a:prstGeom prst="rect">
            <a:avLst/>
          </a:prstGeom>
        </p:spPr>
      </p:pic>
      <p:pic>
        <p:nvPicPr>
          <p:cNvPr id="10" name="Picture 9" descr="A picture containing person, dish&#10;&#10;Description automatically generated">
            <a:extLst>
              <a:ext uri="{FF2B5EF4-FFF2-40B4-BE49-F238E27FC236}">
                <a16:creationId xmlns:a16="http://schemas.microsoft.com/office/drawing/2014/main" id="{CBAED595-4DCC-B1EF-864D-D6F86DF5AC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82" y="2489065"/>
            <a:ext cx="2006812" cy="1882302"/>
          </a:xfrm>
          <a:prstGeom prst="rect">
            <a:avLst/>
          </a:prstGeom>
        </p:spPr>
      </p:pic>
      <p:pic>
        <p:nvPicPr>
          <p:cNvPr id="12" name="Picture 11" descr="A picture containing group, close&#10;&#10;Description automatically generated">
            <a:extLst>
              <a:ext uri="{FF2B5EF4-FFF2-40B4-BE49-F238E27FC236}">
                <a16:creationId xmlns:a16="http://schemas.microsoft.com/office/drawing/2014/main" id="{3B027EB4-63FB-7B3A-B716-606F6C272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09" y="2571749"/>
            <a:ext cx="2343150" cy="1757363"/>
          </a:xfrm>
          <a:prstGeom prst="rect">
            <a:avLst/>
          </a:prstGeom>
        </p:spPr>
      </p:pic>
      <p:pic>
        <p:nvPicPr>
          <p:cNvPr id="14" name="Picture 13" descr="A picture containing vegetable, colorful, different, plant&#10;&#10;Description automatically generated">
            <a:extLst>
              <a:ext uri="{FF2B5EF4-FFF2-40B4-BE49-F238E27FC236}">
                <a16:creationId xmlns:a16="http://schemas.microsoft.com/office/drawing/2014/main" id="{5CC21955-0C40-EE2C-AFFF-727EE744E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2890" y="2319337"/>
            <a:ext cx="1907660" cy="20097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3C211C-C5F5-8C9F-E727-37FE6A96FBE9}"/>
              </a:ext>
            </a:extLst>
          </p:cNvPr>
          <p:cNvSpPr txBox="1"/>
          <p:nvPr/>
        </p:nvSpPr>
        <p:spPr>
          <a:xfrm>
            <a:off x="246682" y="4640092"/>
            <a:ext cx="200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184331"/>
                </a:solidFill>
              </a:rPr>
              <a:t>Стъкло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018C5-90F7-9DB9-C7B2-C6CFFDE89993}"/>
              </a:ext>
            </a:extLst>
          </p:cNvPr>
          <p:cNvSpPr txBox="1"/>
          <p:nvPr/>
        </p:nvSpPr>
        <p:spPr>
          <a:xfrm>
            <a:off x="2722414" y="4628218"/>
            <a:ext cx="200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184331"/>
                </a:solidFill>
              </a:rPr>
              <a:t>Пластмаса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92FA50-5A38-039D-4968-FBC93C396FEE}"/>
              </a:ext>
            </a:extLst>
          </p:cNvPr>
          <p:cNvSpPr txBox="1"/>
          <p:nvPr/>
        </p:nvSpPr>
        <p:spPr>
          <a:xfrm>
            <a:off x="5057228" y="4640092"/>
            <a:ext cx="200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184331"/>
                </a:solidFill>
              </a:rPr>
              <a:t>Хартия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18318-2161-30C0-7162-2D6341F73995}"/>
              </a:ext>
            </a:extLst>
          </p:cNvPr>
          <p:cNvSpPr txBox="1"/>
          <p:nvPr/>
        </p:nvSpPr>
        <p:spPr>
          <a:xfrm>
            <a:off x="7520804" y="4628218"/>
            <a:ext cx="200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184331"/>
                </a:solidFill>
              </a:rPr>
              <a:t>Метал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719E1-00E7-31D0-E7BD-5D5FA51D3654}"/>
              </a:ext>
            </a:extLst>
          </p:cNvPr>
          <p:cNvSpPr txBox="1"/>
          <p:nvPr/>
        </p:nvSpPr>
        <p:spPr>
          <a:xfrm>
            <a:off x="10045922" y="4640092"/>
            <a:ext cx="204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184331"/>
                </a:solidFill>
              </a:rPr>
              <a:t>Органични и хранителни отпадъци</a:t>
            </a:r>
          </a:p>
        </p:txBody>
      </p:sp>
    </p:spTree>
    <p:extLst>
      <p:ext uri="{BB962C8B-B14F-4D97-AF65-F5344CB8AC3E}">
        <p14:creationId xmlns:p14="http://schemas.microsoft.com/office/powerpoint/2010/main" val="322472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solidFill>
                  <a:srgbClr val="184331"/>
                </a:solidFill>
              </a:rPr>
              <a:t>Интересни факти за </a:t>
            </a:r>
            <a:r>
              <a:rPr lang="bg-BG" sz="3200" u="sng" dirty="0">
                <a:solidFill>
                  <a:srgbClr val="184331"/>
                </a:solidFill>
              </a:rPr>
              <a:t>органичните и хранителните отпадъци</a:t>
            </a:r>
            <a:r>
              <a:rPr lang="bg-BG" sz="3200" dirty="0">
                <a:solidFill>
                  <a:srgbClr val="184331"/>
                </a:solidFill>
              </a:rPr>
              <a:t>:</a:t>
            </a:r>
            <a:endParaRPr lang="bg-BG" sz="3600" dirty="0">
              <a:solidFill>
                <a:srgbClr val="18433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C211C-C5F5-8C9F-E727-37FE6A96FBE9}"/>
              </a:ext>
            </a:extLst>
          </p:cNvPr>
          <p:cNvSpPr txBox="1"/>
          <p:nvPr/>
        </p:nvSpPr>
        <p:spPr>
          <a:xfrm>
            <a:off x="838200" y="1915942"/>
            <a:ext cx="1051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184331"/>
                </a:solidFill>
              </a:rPr>
              <a:t>Тези отпадъци също се наричат биоразградими битови отпадъци (БрБО)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>
              <a:solidFill>
                <a:srgbClr val="1843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184331"/>
                </a:solidFill>
              </a:rPr>
              <a:t>Те включват: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Стари плодове и зеленчуци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Обелки от плодове и зеленчуци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Недоядена храна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Дрехи от памук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Окосена трева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Паднали листа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ED9106"/>
                </a:solidFill>
              </a:rPr>
              <a:t>и други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600" dirty="0">
              <a:solidFill>
                <a:srgbClr val="ED91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184331"/>
                </a:solidFill>
              </a:rPr>
              <a:t>Една четвърт от всички изхвърлени отпадъци са БрБО</a:t>
            </a:r>
          </a:p>
        </p:txBody>
      </p:sp>
    </p:spTree>
    <p:extLst>
      <p:ext uri="{BB962C8B-B14F-4D97-AF65-F5344CB8AC3E}">
        <p14:creationId xmlns:p14="http://schemas.microsoft.com/office/powerpoint/2010/main" val="314143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479A-724F-5C8C-2DE2-873391F7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200"/>
            <a:ext cx="10515600" cy="1325563"/>
          </a:xfrm>
        </p:spPr>
        <p:txBody>
          <a:bodyPr/>
          <a:lstStyle/>
          <a:p>
            <a:pPr algn="ctr"/>
            <a:r>
              <a:rPr lang="bg-BG" dirty="0"/>
              <a:t>Как можем да намалим броя отпадъци, които създаваме?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CCD6E-B2F7-59D6-1A1D-757B543D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737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479A-724F-5C8C-2DE2-873391F7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9781"/>
            <a:ext cx="10515600" cy="243363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7300" b="1" dirty="0"/>
              <a:t>5-те Р-та на рециклирането </a:t>
            </a:r>
            <a:br>
              <a:rPr lang="bg-BG" dirty="0"/>
            </a:br>
            <a:br>
              <a:rPr lang="bg-BG" dirty="0"/>
            </a:br>
            <a:r>
              <a:rPr lang="bg-BG" sz="3100" dirty="0"/>
              <a:t>(от английски език - 5 </a:t>
            </a:r>
            <a:r>
              <a:rPr lang="en-GB" sz="3100" dirty="0"/>
              <a:t>Rs of Recycling: Refuse, Reduce, Reuse, Repurpose, Recycle) 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CCD6E-B2F7-59D6-1A1D-757B543D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4E46A9-12CE-B961-5404-BB72380CCE5A}"/>
              </a:ext>
            </a:extLst>
          </p:cNvPr>
          <p:cNvCxnSpPr>
            <a:cxnSpLocks/>
          </p:cNvCxnSpPr>
          <p:nvPr/>
        </p:nvCxnSpPr>
        <p:spPr>
          <a:xfrm>
            <a:off x="3408540" y="3032118"/>
            <a:ext cx="5374920" cy="0"/>
          </a:xfrm>
          <a:prstGeom prst="line">
            <a:avLst/>
          </a:prstGeom>
          <a:ln w="38100">
            <a:solidFill>
              <a:srgbClr val="ED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2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63E9-6A80-9407-2DBF-1622BC3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bg-BG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 Р-та </a:t>
            </a:r>
            <a:r>
              <a:rPr lang="bg-BG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рециклирането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47E5-17B0-6BD5-1548-11DA2980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620" indent="-342900">
              <a:buFont typeface="+mj-lt"/>
              <a:buAutoNum type="arabicPeriod"/>
            </a:pPr>
            <a:r>
              <a:rPr lang="bg-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Откажете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Refuse)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>
              <a:buFont typeface="+mj-lt"/>
              <a:buAutoNum type="arabicPeriod"/>
            </a:pPr>
            <a:r>
              <a:rPr lang="bg-BG" sz="2800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Намалете</a:t>
            </a:r>
            <a:r>
              <a:rPr lang="en-US" sz="2800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(Reduce)</a:t>
            </a:r>
            <a:endParaRPr lang="bg-BG" sz="2800" dirty="0">
              <a:solidFill>
                <a:srgbClr val="ED910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>
              <a:buFont typeface="+mj-lt"/>
              <a:buAutoNum type="arabicPeriod"/>
            </a:pPr>
            <a:r>
              <a:rPr lang="bg-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Използвайте отново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(Reuse)</a:t>
            </a:r>
            <a:endParaRPr lang="bg-BG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>
              <a:buFont typeface="+mj-lt"/>
              <a:buAutoNum type="arabicPeriod"/>
            </a:pPr>
            <a:r>
              <a:rPr lang="bg-BG" sz="2800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Намерете ново приложение</a:t>
            </a:r>
            <a:r>
              <a:rPr lang="en-US" sz="2800" dirty="0">
                <a:solidFill>
                  <a:srgbClr val="ED91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(Repurpose)</a:t>
            </a:r>
            <a:endParaRPr lang="bg-BG" sz="2800" dirty="0">
              <a:solidFill>
                <a:srgbClr val="ED910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>
              <a:buFont typeface="+mj-lt"/>
              <a:buAutoNum type="arabicPeriod"/>
            </a:pPr>
            <a:r>
              <a:rPr lang="bg-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Рециклирайте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(Recycle)</a:t>
            </a:r>
            <a:endParaRPr lang="bg-BG" sz="3200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A432-6DB5-B3C5-7DB3-49AA1AF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>
                <a:solidFill>
                  <a:schemeClr val="bg1"/>
                </a:solidFill>
              </a:rPr>
              <a:t>Проект „</a:t>
            </a:r>
            <a:r>
              <a:rPr lang="bg-BG" i="1">
                <a:solidFill>
                  <a:schemeClr val="bg1"/>
                </a:solidFill>
              </a:rPr>
              <a:t>От компостиране към нулеви отпадъци – въвеждане на добри практики за превенция генериране на битови отпадъци чрез обучения за компостиране и създаване на обществен екологичен център на община Елена</a:t>
            </a:r>
            <a:r>
              <a:rPr lang="bg-BG">
                <a:solidFill>
                  <a:schemeClr val="bg1"/>
                </a:solidFill>
              </a:rPr>
              <a:t>“, № BG16M1OP002-2.009-0020-C01, процедура № BG16M1OP002-2.009 „</a:t>
            </a:r>
            <a:r>
              <a:rPr lang="bg-BG" i="1">
                <a:solidFill>
                  <a:schemeClr val="bg1"/>
                </a:solidFill>
              </a:rPr>
              <a:t>Изпълнение на демонстрационни проекти в областта на управлението на отпадъците</a:t>
            </a:r>
            <a:r>
              <a:rPr lang="bg-BG">
                <a:solidFill>
                  <a:schemeClr val="bg1"/>
                </a:solidFill>
              </a:rPr>
              <a:t>“ по Оперативна програма „</a:t>
            </a:r>
            <a:r>
              <a:rPr lang="bg-BG" i="1">
                <a:solidFill>
                  <a:schemeClr val="bg1"/>
                </a:solidFill>
              </a:rPr>
              <a:t>Околна среда 2014-2020 г.</a:t>
            </a:r>
            <a:r>
              <a:rPr lang="bg-BG">
                <a:solidFill>
                  <a:schemeClr val="bg1"/>
                </a:solidFill>
              </a:rPr>
              <a:t>”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520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2891</Words>
  <Application>Microsoft Office PowerPoint</Application>
  <PresentationFormat>Widescreen</PresentationFormat>
  <Paragraphs>154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КОМПОСТИРАНЕ И НУЛЕВИ ОТПАДЪЦИ</vt:lpstr>
      <vt:lpstr>Добри практики за предотвратяване генериране на битови отпадъци</vt:lpstr>
      <vt:lpstr>Знаете ли, че всеки ден в света се изхвърлят 2.24 млрд. тона отпадъци?</vt:lpstr>
      <vt:lpstr>Това е равно на…</vt:lpstr>
      <vt:lpstr>Основни типове отпадъци, които се изхвърлят всеки ден:</vt:lpstr>
      <vt:lpstr>Интересни факти за органичните и хранителните отпадъци:</vt:lpstr>
      <vt:lpstr>Как можем да намалим броя отпадъци, които създаваме?</vt:lpstr>
      <vt:lpstr>5-те Р-та на рециклирането   (от английски език - 5 Rs of Recycling: Refuse, Reduce, Reuse, Repurpose, Recycle) </vt:lpstr>
      <vt:lpstr>5-те Р-та на рециклирането</vt:lpstr>
      <vt:lpstr>PowerPoint Presentation</vt:lpstr>
      <vt:lpstr>Откажете</vt:lpstr>
      <vt:lpstr>Намалете</vt:lpstr>
      <vt:lpstr>Използвайте отново </vt:lpstr>
      <vt:lpstr>Намерете ново приложение</vt:lpstr>
      <vt:lpstr>Намерете ново приложение (2)</vt:lpstr>
      <vt:lpstr>Рециклирайте</vt:lpstr>
      <vt:lpstr>PowerPoint Presentation</vt:lpstr>
      <vt:lpstr>Компостиране</vt:lpstr>
      <vt:lpstr>Какво е компостирането?</vt:lpstr>
      <vt:lpstr>Принцип на работа: различни биологични материали се събират в купчина или съд, където с помощта на вода, кислород и редица животни и микроорганизми…</vt:lpstr>
      <vt:lpstr>PowerPoint Presentation</vt:lpstr>
      <vt:lpstr>Полза от компостирането</vt:lpstr>
      <vt:lpstr>Как се компостира?</vt:lpstr>
      <vt:lpstr>Как се компостира?</vt:lpstr>
      <vt:lpstr>ВАЖНО!</vt:lpstr>
      <vt:lpstr>Как се компостира?</vt:lpstr>
      <vt:lpstr>Как се компостира?</vt:lpstr>
      <vt:lpstr>Благодаря за вниманието! Презентацията е част от материалите, разработени за клуб на рицарите-компостьори към община Елена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КОМПОСТИРАНЕ</dc:title>
  <dc:creator>Petar Petrov</dc:creator>
  <cp:lastModifiedBy>Yordan Zdravkov</cp:lastModifiedBy>
  <cp:revision>23</cp:revision>
  <dcterms:created xsi:type="dcterms:W3CDTF">2023-02-13T13:33:19Z</dcterms:created>
  <dcterms:modified xsi:type="dcterms:W3CDTF">2023-03-31T12:27:26Z</dcterms:modified>
</cp:coreProperties>
</file>